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0" r:id="rId1"/>
  </p:sldMasterIdLst>
  <p:sldIdLst>
    <p:sldId id="256" r:id="rId2"/>
    <p:sldId id="257" r:id="rId3"/>
    <p:sldId id="325" r:id="rId4"/>
    <p:sldId id="324" r:id="rId5"/>
    <p:sldId id="355" r:id="rId6"/>
    <p:sldId id="258" r:id="rId7"/>
    <p:sldId id="259" r:id="rId8"/>
    <p:sldId id="260" r:id="rId9"/>
    <p:sldId id="261" r:id="rId10"/>
    <p:sldId id="266" r:id="rId11"/>
    <p:sldId id="263" r:id="rId12"/>
    <p:sldId id="264" r:id="rId13"/>
    <p:sldId id="321" r:id="rId14"/>
    <p:sldId id="267" r:id="rId15"/>
    <p:sldId id="262" r:id="rId16"/>
    <p:sldId id="270" r:id="rId17"/>
    <p:sldId id="29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7" r:id="rId32"/>
    <p:sldId id="286" r:id="rId33"/>
    <p:sldId id="284" r:id="rId34"/>
    <p:sldId id="285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22" r:id="rId47"/>
    <p:sldId id="323" r:id="rId48"/>
    <p:sldId id="326" r:id="rId49"/>
    <p:sldId id="360" r:id="rId50"/>
    <p:sldId id="320" r:id="rId51"/>
    <p:sldId id="329" r:id="rId52"/>
    <p:sldId id="333" r:id="rId53"/>
    <p:sldId id="330" r:id="rId54"/>
    <p:sldId id="334" r:id="rId55"/>
    <p:sldId id="353" r:id="rId56"/>
    <p:sldId id="354" r:id="rId57"/>
    <p:sldId id="336" r:id="rId58"/>
    <p:sldId id="317" r:id="rId59"/>
    <p:sldId id="339" r:id="rId60"/>
    <p:sldId id="338" r:id="rId61"/>
    <p:sldId id="337" r:id="rId62"/>
    <p:sldId id="328" r:id="rId63"/>
    <p:sldId id="319" r:id="rId64"/>
    <p:sldId id="327" r:id="rId65"/>
    <p:sldId id="318" r:id="rId66"/>
    <p:sldId id="357" r:id="rId67"/>
    <p:sldId id="332" r:id="rId68"/>
    <p:sldId id="346" r:id="rId69"/>
    <p:sldId id="331" r:id="rId70"/>
    <p:sldId id="316" r:id="rId71"/>
    <p:sldId id="313" r:id="rId72"/>
    <p:sldId id="335" r:id="rId73"/>
    <p:sldId id="340" r:id="rId74"/>
    <p:sldId id="341" r:id="rId75"/>
    <p:sldId id="359" r:id="rId76"/>
    <p:sldId id="358" r:id="rId77"/>
    <p:sldId id="315" r:id="rId78"/>
    <p:sldId id="345" r:id="rId79"/>
    <p:sldId id="344" r:id="rId80"/>
    <p:sldId id="343" r:id="rId81"/>
    <p:sldId id="342" r:id="rId82"/>
    <p:sldId id="314" r:id="rId83"/>
    <p:sldId id="312" r:id="rId84"/>
    <p:sldId id="311" r:id="rId85"/>
    <p:sldId id="348" r:id="rId86"/>
    <p:sldId id="347" r:id="rId87"/>
    <p:sldId id="310" r:id="rId88"/>
    <p:sldId id="349" r:id="rId89"/>
    <p:sldId id="352" r:id="rId90"/>
    <p:sldId id="361" r:id="rId91"/>
    <p:sldId id="362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34" autoAdjust="0"/>
    <p:restoredTop sz="96433" autoAdjust="0"/>
  </p:normalViewPr>
  <p:slideViewPr>
    <p:cSldViewPr snapToGrid="0">
      <p:cViewPr varScale="1">
        <p:scale>
          <a:sx n="110" d="100"/>
          <a:sy n="110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77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054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471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33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89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89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33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02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216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27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324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C23154-F476-4EE3-A13D-10D529EB9D3C}" type="datetimeFigureOut">
              <a:rPr lang="en-IN" smtClean="0"/>
              <a:t>25/06/2019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EBA7BEA-17FE-4AC2-860B-FCDDAC64D94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06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5453" y="2555102"/>
            <a:ext cx="2115258" cy="424750"/>
          </a:xfrm>
        </p:spPr>
        <p:txBody>
          <a:bodyPr>
            <a:normAutofit fontScale="90000"/>
          </a:bodyPr>
          <a:lstStyle/>
          <a:p>
            <a:r>
              <a:rPr lang="en-IN" sz="2400" dirty="0" smtClean="0"/>
              <a:t> Wedding Planner</a:t>
            </a: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88" y="1788340"/>
            <a:ext cx="6108426" cy="97913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69172" y="4382551"/>
            <a:ext cx="3712731" cy="1508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Guide </a:t>
            </a:r>
            <a:r>
              <a:rPr lang="en-IN" sz="2400" dirty="0" smtClean="0"/>
              <a:t>: </a:t>
            </a:r>
            <a:r>
              <a:rPr lang="en-IN" sz="2400" dirty="0" err="1" smtClean="0"/>
              <a:t>Dr.</a:t>
            </a:r>
            <a:r>
              <a:rPr lang="en-IN" sz="2400" dirty="0" smtClean="0"/>
              <a:t> </a:t>
            </a:r>
            <a:r>
              <a:rPr lang="en-IN" sz="2400" dirty="0" err="1" smtClean="0"/>
              <a:t>Maitri</a:t>
            </a:r>
            <a:r>
              <a:rPr lang="en-IN" sz="2400" dirty="0"/>
              <a:t> </a:t>
            </a:r>
            <a:r>
              <a:rPr lang="en-IN" sz="2400" dirty="0" err="1" smtClean="0"/>
              <a:t>Jhaveri</a:t>
            </a:r>
            <a:r>
              <a:rPr lang="en-IN" sz="2400" dirty="0" smtClean="0"/>
              <a:t>  </a:t>
            </a:r>
          </a:p>
          <a:p>
            <a:endParaRPr lang="en-IN" sz="2400" dirty="0" smtClean="0"/>
          </a:p>
          <a:p>
            <a:r>
              <a:rPr lang="en-IN" sz="2400" dirty="0" err="1" smtClean="0"/>
              <a:t>Anmol</a:t>
            </a:r>
            <a:r>
              <a:rPr lang="en-IN" sz="2400" dirty="0" smtClean="0"/>
              <a:t> </a:t>
            </a:r>
            <a:r>
              <a:rPr lang="en-IN" sz="2400" dirty="0" err="1" smtClean="0"/>
              <a:t>Raval</a:t>
            </a:r>
            <a:r>
              <a:rPr lang="en-IN" sz="2400" dirty="0"/>
              <a:t> </a:t>
            </a:r>
          </a:p>
          <a:p>
            <a:r>
              <a:rPr lang="en-IN" sz="2400" dirty="0" smtClean="0"/>
              <a:t>MCA 6 - 22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818214" y="5822935"/>
            <a:ext cx="2850502" cy="424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 smtClean="0"/>
              <a:t>A product of </a:t>
            </a:r>
            <a:r>
              <a:rPr lang="en-IN" sz="2400" dirty="0" err="1" smtClean="0"/>
              <a:t>Tysu</a:t>
            </a:r>
            <a:r>
              <a:rPr lang="en-IN" sz="2400" dirty="0" smtClean="0"/>
              <a:t> </a:t>
            </a:r>
            <a:r>
              <a:rPr lang="en-IN" sz="2400" dirty="0" err="1" smtClean="0"/>
              <a:t>Infotech</a:t>
            </a:r>
            <a:r>
              <a:rPr lang="en-IN" sz="2400" dirty="0" smtClean="0"/>
              <a:t> Pvt Ltd.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402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130" y="108344"/>
            <a:ext cx="3718670" cy="65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endor Registration Activity Final for 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26" y="536027"/>
            <a:ext cx="3345953" cy="56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39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12" y="886734"/>
            <a:ext cx="6230586" cy="5028544"/>
          </a:xfrm>
        </p:spPr>
      </p:pic>
    </p:spTree>
    <p:extLst>
      <p:ext uri="{BB962C8B-B14F-4D97-AF65-F5344CB8AC3E}">
        <p14:creationId xmlns:p14="http://schemas.microsoft.com/office/powerpoint/2010/main" val="34670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7"/>
          <a:stretch/>
        </p:blipFill>
        <p:spPr>
          <a:xfrm>
            <a:off x="2528300" y="957378"/>
            <a:ext cx="6607607" cy="46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2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15" y="1259501"/>
            <a:ext cx="5759869" cy="46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dmin Activity Diagram For 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173421"/>
            <a:ext cx="3209872" cy="610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Class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54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016" y="1945471"/>
            <a:ext cx="10058400" cy="1450757"/>
          </a:xfrm>
        </p:spPr>
        <p:txBody>
          <a:bodyPr/>
          <a:lstStyle/>
          <a:p>
            <a:r>
              <a:rPr lang="en-IN" dirty="0" smtClean="0"/>
              <a:t>Data Dictionary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766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Table name : </a:t>
            </a:r>
            <a:r>
              <a:rPr lang="en-IN" b="1" dirty="0" smtClean="0"/>
              <a:t>users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990628"/>
              </p:ext>
            </p:extLst>
          </p:nvPr>
        </p:nvGraphicFramePr>
        <p:xfrm>
          <a:off x="2727017" y="1990641"/>
          <a:ext cx="6837768" cy="3358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6190"/>
                <a:gridCol w="1258892"/>
                <a:gridCol w="516808"/>
                <a:gridCol w="3365878"/>
              </a:tblGrid>
              <a:tr h="3548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224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id (Primary)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int(10)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Primary key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224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username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Username to login ,it will be unique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224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email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Email id of the user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224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password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Password to login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224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role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Role of the user : vendor or customer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224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ip_add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IP Address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224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remember_token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varchar(100)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Remember me token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224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233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28528" rIns="9144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26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</a:t>
            </a:r>
            <a:r>
              <a:rPr lang="en-IN" dirty="0" smtClean="0"/>
              <a:t> :</a:t>
            </a:r>
            <a:r>
              <a:rPr lang="en-IN" b="1" dirty="0"/>
              <a:t> </a:t>
            </a:r>
            <a:r>
              <a:rPr lang="en-IN" b="1" dirty="0" smtClean="0"/>
              <a:t>admin </a:t>
            </a:r>
            <a:endParaRPr lang="en-IN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949488"/>
              </p:ext>
            </p:extLst>
          </p:nvPr>
        </p:nvGraphicFramePr>
        <p:xfrm>
          <a:off x="2686556" y="2694647"/>
          <a:ext cx="5804767" cy="24729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0623"/>
                <a:gridCol w="1150894"/>
                <a:gridCol w="521159"/>
                <a:gridCol w="2812091"/>
              </a:tblGrid>
              <a:tr h="3884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11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id (Primary)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int(10)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Primary key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211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user_name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varchar(191)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username to login in admin panel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211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password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varchar(191)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password to login in admin panel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211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role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varchar(191)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designation of the employee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5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Internship Details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Company name : </a:t>
            </a:r>
            <a:r>
              <a:rPr lang="en-IN" b="1" dirty="0" err="1"/>
              <a:t>Tysu</a:t>
            </a:r>
            <a:r>
              <a:rPr lang="en-IN" b="1" dirty="0"/>
              <a:t> </a:t>
            </a:r>
            <a:r>
              <a:rPr lang="en-IN" b="1" dirty="0" err="1"/>
              <a:t>Infotech</a:t>
            </a:r>
            <a:r>
              <a:rPr lang="en-IN" b="1" dirty="0"/>
              <a:t> Pvt Ltd.</a:t>
            </a:r>
            <a:endParaRPr lang="en-IN" dirty="0"/>
          </a:p>
          <a:p>
            <a:pPr fontAlgn="base"/>
            <a:r>
              <a:rPr lang="en-IN" dirty="0"/>
              <a:t>Website : </a:t>
            </a:r>
            <a:r>
              <a:rPr lang="en-IN" b="1" dirty="0"/>
              <a:t>www.tysuinfotech.com</a:t>
            </a:r>
            <a:r>
              <a:rPr lang="en-IN" dirty="0"/>
              <a:t> </a:t>
            </a:r>
          </a:p>
          <a:p>
            <a:pPr fontAlgn="base"/>
            <a:r>
              <a:rPr lang="en-IN" dirty="0" smtClean="0"/>
              <a:t>External Guide : </a:t>
            </a:r>
            <a:r>
              <a:rPr lang="en-IN" dirty="0" err="1"/>
              <a:t>Mr.</a:t>
            </a:r>
            <a:r>
              <a:rPr lang="en-IN" dirty="0"/>
              <a:t> </a:t>
            </a:r>
            <a:r>
              <a:rPr lang="en-IN" dirty="0" err="1"/>
              <a:t>Jeet</a:t>
            </a:r>
            <a:r>
              <a:rPr lang="en-IN" dirty="0"/>
              <a:t> </a:t>
            </a:r>
            <a:r>
              <a:rPr lang="en-IN" dirty="0" err="1"/>
              <a:t>Prajapati</a:t>
            </a:r>
            <a:r>
              <a:rPr lang="en-IN" dirty="0"/>
              <a:t> </a:t>
            </a:r>
            <a:endParaRPr lang="en-IN" dirty="0" smtClean="0"/>
          </a:p>
          <a:p>
            <a:pPr fontAlgn="base"/>
            <a:r>
              <a:rPr lang="en-IN" dirty="0" smtClean="0"/>
              <a:t>Project Definition :</a:t>
            </a:r>
            <a:endParaRPr lang="en-IN" dirty="0"/>
          </a:p>
          <a:p>
            <a:pPr lvl="1" fontAlgn="base"/>
            <a:r>
              <a:rPr lang="en-IN" b="1" dirty="0" err="1" smtClean="0"/>
              <a:t>MyShadiMyPlan</a:t>
            </a:r>
            <a:r>
              <a:rPr lang="en-IN" b="1" dirty="0" smtClean="0"/>
              <a:t> Web </a:t>
            </a:r>
            <a:r>
              <a:rPr lang="en-IN" b="1" dirty="0"/>
              <a:t>App </a:t>
            </a:r>
            <a:r>
              <a:rPr lang="en-IN" dirty="0"/>
              <a:t>using </a:t>
            </a:r>
            <a:r>
              <a:rPr lang="en-IN" b="1" dirty="0" err="1"/>
              <a:t>Laravel</a:t>
            </a:r>
            <a:r>
              <a:rPr lang="en-IN" b="1" dirty="0"/>
              <a:t> </a:t>
            </a:r>
            <a:r>
              <a:rPr lang="en-IN" b="1" dirty="0" smtClean="0"/>
              <a:t> </a:t>
            </a:r>
            <a:r>
              <a:rPr lang="en-IN" dirty="0" err="1" smtClean="0"/>
              <a:t>Php</a:t>
            </a:r>
            <a:r>
              <a:rPr lang="en-IN" dirty="0" smtClean="0"/>
              <a:t> Framework</a:t>
            </a:r>
          </a:p>
          <a:p>
            <a:pPr lvl="1" fontAlgn="base"/>
            <a:endParaRPr lang="en-IN" dirty="0" smtClean="0"/>
          </a:p>
          <a:p>
            <a:pPr lvl="1" fontAlgn="base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46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categories_master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239033"/>
              </p:ext>
            </p:extLst>
          </p:nvPr>
        </p:nvGraphicFramePr>
        <p:xfrm>
          <a:off x="2446638" y="2364258"/>
          <a:ext cx="5760737" cy="2112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5705"/>
                <a:gridCol w="1017917"/>
                <a:gridCol w="536923"/>
                <a:gridCol w="3020192"/>
              </a:tblGrid>
              <a:tr h="2941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941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id (Primary)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int(10)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Primary key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941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category_name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Category Name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269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thumbnail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Category Image name to display in thumbnail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941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861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2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</a:t>
            </a:r>
            <a:r>
              <a:rPr lang="en-IN" b="1" dirty="0" smtClean="0"/>
              <a:t>: </a:t>
            </a:r>
            <a:r>
              <a:rPr lang="en-IN" b="1" dirty="0" err="1"/>
              <a:t>sub_categories_master</a:t>
            </a:r>
            <a:endParaRPr lang="en-IN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572518"/>
              </p:ext>
            </p:extLst>
          </p:nvPr>
        </p:nvGraphicFramePr>
        <p:xfrm>
          <a:off x="2512541" y="2545493"/>
          <a:ext cx="6054809" cy="2074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5841"/>
                <a:gridCol w="1067805"/>
                <a:gridCol w="563238"/>
                <a:gridCol w="2827925"/>
              </a:tblGrid>
              <a:tr h="2934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934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id (Primary)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int(10)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Primary key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934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sub_category_name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Subcategory name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048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category_id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categories_master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934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852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8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Table name : </a:t>
            </a:r>
            <a:r>
              <a:rPr lang="en-IN" b="1" dirty="0" err="1"/>
              <a:t>city_master</a:t>
            </a:r>
            <a:endParaRPr lang="en-IN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53297"/>
              </p:ext>
            </p:extLst>
          </p:nvPr>
        </p:nvGraphicFramePr>
        <p:xfrm>
          <a:off x="2718486" y="2710251"/>
          <a:ext cx="5493652" cy="17944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2165"/>
                <a:gridCol w="1724751"/>
                <a:gridCol w="511037"/>
                <a:gridCol w="1575699"/>
              </a:tblGrid>
              <a:tr h="3377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377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id (Primary)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int(10)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Primary key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377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city_name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varchar(191)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City Name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377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created_at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timestamp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 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434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updated_at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timestamp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54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customers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767979"/>
              </p:ext>
            </p:extLst>
          </p:nvPr>
        </p:nvGraphicFramePr>
        <p:xfrm>
          <a:off x="2832212" y="1270451"/>
          <a:ext cx="5314261" cy="47603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1555"/>
                <a:gridCol w="1019597"/>
                <a:gridCol w="494349"/>
                <a:gridCol w="2368760"/>
              </a:tblGrid>
              <a:tr h="2464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id (Primary)</a:t>
                      </a:r>
                      <a:endParaRPr lang="en-IN" sz="9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int(10)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No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Primary key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first_name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varchar(191)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No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First name of the customer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last_name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varchar(191)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No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Last name of the customer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phone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varchar(191)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Phone number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email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varchar(191)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No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Email address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user_id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int(10)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No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Foreign Key : users table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OTP_code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varchar(191)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OTP code generated randomly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phone_verifed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int(11)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Flag for Phone number verified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email_verifed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int(11)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Flag for Email id verified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total_budget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varchar(191)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Budget of the wedding</a:t>
                      </a:r>
                      <a:endParaRPr lang="en-IN" sz="9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shareid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int(11)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No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Partner Share id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realWddingAlbum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varchar(191)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Album name of Real Wedding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profile_image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varchar(191)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No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Profile Image name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facebook_url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varchar(191)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Facebook Url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twitter_url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varchar(191)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Twitter Url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instagram_url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varchar(191)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Instagram Url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2464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created_at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timestamp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 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</a:tr>
              <a:tr h="3235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updated_at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timestamp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Yes</a:t>
                      </a:r>
                      <a:endParaRPr lang="en-IN" sz="9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1720" marR="21720" marT="21720" marB="21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 </a:t>
                      </a:r>
                      <a:endParaRPr lang="en-IN" sz="9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4300" marR="54300" marT="54300" marB="543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3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140" y="896203"/>
            <a:ext cx="10058400" cy="716809"/>
          </a:xfrm>
        </p:spPr>
        <p:txBody>
          <a:bodyPr/>
          <a:lstStyle/>
          <a:p>
            <a:r>
              <a:rPr lang="en-IN" b="1" dirty="0"/>
              <a:t>Table name : </a:t>
            </a:r>
            <a:r>
              <a:rPr lang="en-IN" b="1" dirty="0" smtClean="0"/>
              <a:t>vendors</a:t>
            </a:r>
            <a:endParaRPr lang="en-IN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977560"/>
              </p:ext>
            </p:extLst>
          </p:nvPr>
        </p:nvGraphicFramePr>
        <p:xfrm>
          <a:off x="3462641" y="1846263"/>
          <a:ext cx="4627532" cy="38076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9415"/>
                <a:gridCol w="1434894"/>
                <a:gridCol w="430468"/>
                <a:gridCol w="1192755"/>
              </a:tblGrid>
              <a:tr h="2293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29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id (Primary)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int(10)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No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Primary key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</a:tr>
              <a:tr h="4108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first_name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varchar(191)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No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First name of the vendor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</a:tr>
              <a:tr h="4108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last_name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varchar(191)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No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Last name of the vendor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</a:tr>
              <a:tr h="229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</a:rPr>
                        <a:t>phone</a:t>
                      </a:r>
                      <a:endParaRPr lang="en-IN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varchar(191)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No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Phone number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</a:tr>
              <a:tr h="4108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phone_second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varchar(191)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Yes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Second Phone number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</a:tr>
              <a:tr h="229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email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varchar(191)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No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Email Address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</a:tr>
              <a:tr h="4108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email_second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varchar(191)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Yes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Second Email Address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</a:tr>
              <a:tr h="4108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business_name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varchar(191)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Yes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Vendor's Business name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</a:tr>
              <a:tr h="4108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business_address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varchar(191)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Yes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Vendor's Business address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</a:tr>
              <a:tr h="4108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business_contact_no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varchar(191)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Yes</a:t>
                      </a:r>
                      <a:endParaRPr lang="en-IN" sz="1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</a:rPr>
                        <a:t>Business contact number</a:t>
                      </a:r>
                      <a:endParaRPr lang="en-IN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915" marR="23915" marT="23915" marB="2391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0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vendors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355946"/>
              </p:ext>
            </p:extLst>
          </p:nvPr>
        </p:nvGraphicFramePr>
        <p:xfrm>
          <a:off x="2888855" y="1834428"/>
          <a:ext cx="5700881" cy="40874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3438"/>
                <a:gridCol w="1767715"/>
                <a:gridCol w="530315"/>
                <a:gridCol w="1469413"/>
              </a:tblGrid>
              <a:tr h="434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years_of_exp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int(4)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Years of experience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</a:tr>
              <a:tr h="8185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min_max_price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Calculated minimum &amp; maximum price on insert or update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</a:tr>
              <a:tr h="8185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min_max_price_second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Calculated minimum &amp; maximum price on insert or update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</a:tr>
              <a:tr h="6279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category_id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int(11)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Foreign key : categories_master table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</a:tr>
              <a:tr h="2425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country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</a:tr>
              <a:tr h="2425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state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</a:tr>
              <a:tr h="2425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city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 smtClean="0">
                          <a:effectLst/>
                        </a:rPr>
                        <a:t>int</a:t>
                      </a:r>
                      <a:r>
                        <a:rPr lang="en-IN" sz="1100" dirty="0" smtClean="0">
                          <a:effectLst/>
                        </a:rPr>
                        <a:t>(11</a:t>
                      </a:r>
                      <a:r>
                        <a:rPr lang="en-IN" sz="1100" dirty="0">
                          <a:effectLst/>
                        </a:rPr>
                        <a:t>)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</a:tr>
              <a:tr h="2425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pincode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</a:tr>
              <a:tr h="4173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profile_image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Profile image name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4904" marR="24904" marT="24904" marB="2490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6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vendors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297238" y="2183130"/>
          <a:ext cx="4914900" cy="33317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6875"/>
                <a:gridCol w="1524000"/>
                <a:gridCol w="457200"/>
                <a:gridCol w="1266825"/>
              </a:tblGrid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cover_photo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Cover image name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website_url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website url of the vendor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instagram_url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Vendor's Instagram url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fb_url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Vendor's Facebook url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youtube_url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Vendor's Youtube url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user_id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Foreign Key :users table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OTP_code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OTP code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phone_verified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Phone verified flag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email_verified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Email Address verified Flag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vendors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297238" y="2355723"/>
          <a:ext cx="4914900" cy="27487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6875"/>
                <a:gridCol w="1524000"/>
                <a:gridCol w="457200"/>
                <a:gridCol w="1266825"/>
              </a:tblGrid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personal_detail_flag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personal detail complete flag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business_detail_flag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Business detail complete flag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rating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decimal(3,1)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Average Rating calculated as per insert in review table and stored here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terms_condition_flag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int(11)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terms and condition accepted flag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created_at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timestamp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updated_at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timestamp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4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photos_of_vendor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549062"/>
              </p:ext>
            </p:extLst>
          </p:nvPr>
        </p:nvGraphicFramePr>
        <p:xfrm>
          <a:off x="2634867" y="2207741"/>
          <a:ext cx="6533723" cy="29510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8420"/>
                <a:gridCol w="1238501"/>
                <a:gridCol w="606613"/>
                <a:gridCol w="2540189"/>
              </a:tblGrid>
              <a:tr h="4414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9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id (Primary)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int(10)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Primary key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9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vendor_id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vendors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9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user_id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int</a:t>
                      </a:r>
                      <a:r>
                        <a:rPr lang="en-IN" sz="1400" dirty="0">
                          <a:effectLst/>
                        </a:rPr>
                        <a:t>(11)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users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9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photo_name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varchar</a:t>
                      </a:r>
                      <a:r>
                        <a:rPr lang="en-IN" sz="1400" dirty="0">
                          <a:effectLst/>
                        </a:rPr>
                        <a:t>(191)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Yes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Image name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999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Yes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0957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2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videos_of_vendor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227546"/>
              </p:ext>
            </p:extLst>
          </p:nvPr>
        </p:nvGraphicFramePr>
        <p:xfrm>
          <a:off x="2552344" y="2282320"/>
          <a:ext cx="6520897" cy="2889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3850"/>
                <a:gridCol w="1175278"/>
                <a:gridCol w="606595"/>
                <a:gridCol w="3235174"/>
              </a:tblGrid>
              <a:tr h="4128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128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id (Primary)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int</a:t>
                      </a:r>
                      <a:r>
                        <a:rPr lang="en-IN" sz="1400" dirty="0">
                          <a:effectLst/>
                        </a:rPr>
                        <a:t>(11)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Primary key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28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user_id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int</a:t>
                      </a:r>
                      <a:r>
                        <a:rPr lang="en-IN" sz="1400" dirty="0">
                          <a:effectLst/>
                        </a:rPr>
                        <a:t>(11)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No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users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28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video_link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varchar(500)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No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Youtube Video Link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28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video_id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varchar(100)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Video is extracted from the </a:t>
                      </a:r>
                      <a:r>
                        <a:rPr lang="en-IN" sz="1400" dirty="0" err="1">
                          <a:effectLst/>
                        </a:rPr>
                        <a:t>video_link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28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28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17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MyShadiMyPlan</a:t>
            </a:r>
            <a:r>
              <a:rPr lang="en-IN" dirty="0" smtClean="0"/>
              <a:t>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It </a:t>
            </a:r>
            <a:r>
              <a:rPr lang="en-IN" dirty="0"/>
              <a:t>is a </a:t>
            </a:r>
            <a:r>
              <a:rPr lang="en-IN" b="1" dirty="0"/>
              <a:t>wedding planning platform for customers</a:t>
            </a:r>
            <a:r>
              <a:rPr lang="en-IN" dirty="0"/>
              <a:t> and a </a:t>
            </a:r>
            <a:r>
              <a:rPr lang="en-IN" b="1" dirty="0" smtClean="0"/>
              <a:t>opportunity for </a:t>
            </a:r>
            <a:r>
              <a:rPr lang="en-IN" b="1" dirty="0"/>
              <a:t>all the vendors</a:t>
            </a:r>
            <a:r>
              <a:rPr lang="en-IN" dirty="0"/>
              <a:t> who like to </a:t>
            </a:r>
            <a:r>
              <a:rPr lang="en-IN" dirty="0" smtClean="0"/>
              <a:t>expand and efficiently manage their business.</a:t>
            </a:r>
          </a:p>
          <a:p>
            <a:r>
              <a:rPr lang="en-IN" dirty="0"/>
              <a:t>Myshadimyplan.com is a </a:t>
            </a:r>
            <a:r>
              <a:rPr lang="en-IN" b="1" dirty="0"/>
              <a:t>B2C</a:t>
            </a:r>
            <a:r>
              <a:rPr lang="en-IN" dirty="0"/>
              <a:t> wedding vendor </a:t>
            </a:r>
            <a:r>
              <a:rPr lang="en-IN" dirty="0" smtClean="0"/>
              <a:t>marketplace</a:t>
            </a:r>
          </a:p>
          <a:p>
            <a:endParaRPr lang="en-IN" dirty="0" smtClean="0"/>
          </a:p>
          <a:p>
            <a:pPr lvl="1"/>
            <a:r>
              <a:rPr lang="en-IN" dirty="0" smtClean="0"/>
              <a:t>A </a:t>
            </a:r>
            <a:r>
              <a:rPr lang="en-IN" dirty="0"/>
              <a:t>v</a:t>
            </a:r>
            <a:r>
              <a:rPr lang="en-IN" dirty="0" smtClean="0"/>
              <a:t>endor centric System</a:t>
            </a:r>
          </a:p>
          <a:p>
            <a:pPr lvl="1"/>
            <a:r>
              <a:rPr lang="en-IN" dirty="0" smtClean="0"/>
              <a:t>3 types of users </a:t>
            </a:r>
          </a:p>
          <a:p>
            <a:pPr lvl="2"/>
            <a:r>
              <a:rPr lang="en-IN" dirty="0" smtClean="0"/>
              <a:t>Customers </a:t>
            </a:r>
          </a:p>
          <a:p>
            <a:pPr lvl="2"/>
            <a:r>
              <a:rPr lang="en-IN" dirty="0" smtClean="0"/>
              <a:t>Vendors  </a:t>
            </a:r>
            <a:endParaRPr lang="en-IN" dirty="0"/>
          </a:p>
          <a:p>
            <a:pPr lvl="2"/>
            <a:r>
              <a:rPr lang="en-IN" dirty="0" smtClean="0"/>
              <a:t> Admins</a:t>
            </a:r>
            <a:endParaRPr lang="en-IN" dirty="0"/>
          </a:p>
          <a:p>
            <a:pPr lvl="2"/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900574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business_details_trans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9056904"/>
              </p:ext>
            </p:extLst>
          </p:nvPr>
        </p:nvGraphicFramePr>
        <p:xfrm>
          <a:off x="3376506" y="1846263"/>
          <a:ext cx="4864778" cy="4185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7528"/>
                <a:gridCol w="1083999"/>
                <a:gridCol w="705040"/>
                <a:gridCol w="1498211"/>
              </a:tblGrid>
              <a:tr h="2253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253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id (Primary)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int(10)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</a:tr>
              <a:tr h="5821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sub_categories_id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int(11)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Foreign Key : sub_categories_master table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</a:tr>
              <a:tr h="552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category_id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int</a:t>
                      </a:r>
                      <a:r>
                        <a:rPr lang="en-IN" sz="1100" dirty="0">
                          <a:effectLst/>
                        </a:rPr>
                        <a:t>(11)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Foreign Key : categories_master table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</a:tr>
              <a:tr h="3877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vendor_id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int</a:t>
                      </a:r>
                      <a:r>
                        <a:rPr lang="en-IN" sz="1100" dirty="0">
                          <a:effectLst/>
                        </a:rPr>
                        <a:t>(11)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Foreign Key : users table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</a:tr>
              <a:tr h="4037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user_id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int</a:t>
                      </a:r>
                      <a:r>
                        <a:rPr lang="en-IN" sz="1100" dirty="0">
                          <a:effectLst/>
                        </a:rPr>
                        <a:t>(11)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Yes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Foreing Key : users_table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</a:tr>
              <a:tr h="2253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vendors_outfit_shop_type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Yes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Shop or Venue Type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</a:tr>
              <a:tr h="2253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outfit_new_or_rent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New or Rent flag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</a:tr>
              <a:tr h="4037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price_range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varchar(191)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Price range with '-' </a:t>
                      </a:r>
                      <a:r>
                        <a:rPr lang="en-IN" sz="1100" dirty="0" err="1">
                          <a:effectLst/>
                        </a:rPr>
                        <a:t>seperated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</a:tr>
              <a:tr h="3877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capacity_for_fixed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int(11)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Fixed capacity for venue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</a:tr>
              <a:tr h="4037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capacity_for_floating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int(11)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Floating capacity for venue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3501" marR="23501" marT="23501" marB="2350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24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business_details_trans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164605"/>
              </p:ext>
            </p:extLst>
          </p:nvPr>
        </p:nvGraphicFramePr>
        <p:xfrm>
          <a:off x="3154363" y="1919859"/>
          <a:ext cx="5257800" cy="4332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4975"/>
                <a:gridCol w="1171575"/>
                <a:gridCol w="762000"/>
                <a:gridCol w="1619250"/>
              </a:tblGrid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food_policy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Food Policy of the vendor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decor_policy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Decor Policy of the vendor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parking_policy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varchar</a:t>
                      </a:r>
                      <a:r>
                        <a:rPr lang="en-IN" sz="1400" dirty="0">
                          <a:effectLst/>
                        </a:rPr>
                        <a:t>(191)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Parking Policy of the vendor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travel_policy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varchar</a:t>
                      </a:r>
                      <a:r>
                        <a:rPr lang="en-IN" sz="1400" dirty="0">
                          <a:effectLst/>
                        </a:rPr>
                        <a:t>(191)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Travel Policy of the vendor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payment_policy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varchar</a:t>
                      </a:r>
                      <a:r>
                        <a:rPr lang="en-IN" sz="1400" dirty="0">
                          <a:effectLst/>
                        </a:rPr>
                        <a:t>(191)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Yes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Payment Policy of the vendor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shipping_policy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Yes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Shipping Policy of the vendor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trial_policy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Trial Policy of the vendor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available_at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Available at ',' separated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08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business_details_trans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259733"/>
              </p:ext>
            </p:extLst>
          </p:nvPr>
        </p:nvGraphicFramePr>
        <p:xfrm>
          <a:off x="3154363" y="2250059"/>
          <a:ext cx="5257800" cy="3425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4975"/>
                <a:gridCol w="1171575"/>
                <a:gridCol w="762000"/>
                <a:gridCol w="1619250"/>
              </a:tblGrid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venues_on_rent_range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varchar(191)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Rent venue Price range with '-' </a:t>
                      </a:r>
                      <a:r>
                        <a:rPr lang="en-IN" sz="1200" dirty="0" err="1">
                          <a:effectLst/>
                        </a:rPr>
                        <a:t>seperated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venues_rooms_availability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int(11)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venues_rooms__price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varchar(191)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Room Price range with '-' seperated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venues_plate_range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varchar</a:t>
                      </a:r>
                      <a:r>
                        <a:rPr lang="en-IN" sz="1200" dirty="0">
                          <a:effectLst/>
                        </a:rPr>
                        <a:t>(191)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Plate Price range with '-' seperated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space_type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varchar</a:t>
                      </a:r>
                      <a:r>
                        <a:rPr lang="en-IN" sz="1200" dirty="0">
                          <a:effectLst/>
                        </a:rPr>
                        <a:t>(191)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Yes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Space type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specialization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varchar(191)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Yes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Specialization of the Vendor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transportation_capacity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varchar(191)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Yes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Transportation Capacity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created_at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timestamp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updated_at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timestamp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14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blog</a:t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383874"/>
              </p:ext>
            </p:extLst>
          </p:nvPr>
        </p:nvGraphicFramePr>
        <p:xfrm>
          <a:off x="3297238" y="2043430"/>
          <a:ext cx="4914900" cy="3891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9225"/>
                <a:gridCol w="866775"/>
                <a:gridCol w="457200"/>
                <a:gridCol w="2171700"/>
              </a:tblGrid>
              <a:tr h="2413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id (Primary)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int(10)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Primary key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blog_title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varchar(191)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Blog Heading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blog_text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varchar(191)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blog_cover_image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varchar(191)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Cover Image name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user_id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int(11)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 Key : users table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user_role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varchar(15)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User role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blog_approved_status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int(11)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Blog approved flag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reject_reason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varchar(191)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recject reason by admin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category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varchar(100)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 key : categories_master table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tags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varchar(500)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Tags stored ',' seperated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created_at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timestamp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updated_at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timestamp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44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block_transaction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425289"/>
              </p:ext>
            </p:extLst>
          </p:nvPr>
        </p:nvGraphicFramePr>
        <p:xfrm>
          <a:off x="2553730" y="2240690"/>
          <a:ext cx="5658408" cy="3050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3977"/>
                <a:gridCol w="1414602"/>
                <a:gridCol w="526364"/>
                <a:gridCol w="2423465"/>
              </a:tblGrid>
              <a:tr h="36937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693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id (Primary)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int(11)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Primary key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693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blog_id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int(11)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Foreign Key : blog table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693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user_id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int(11)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Foreign Key : users table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693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block_text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varchar(2000)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Paragraph content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693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block_image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varchar(191)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Paragraph image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693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created_at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timestamp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 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644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updated_at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timestamp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16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comments</a:t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318705"/>
              </p:ext>
            </p:extLst>
          </p:nvPr>
        </p:nvGraphicFramePr>
        <p:xfrm>
          <a:off x="2866769" y="2125363"/>
          <a:ext cx="5340606" cy="3172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6834"/>
                <a:gridCol w="1132541"/>
                <a:gridCol w="488343"/>
                <a:gridCol w="2472888"/>
              </a:tblGrid>
              <a:tr h="3663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398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 dirty="0">
                          <a:effectLst/>
                        </a:rPr>
                        <a:t>id (Primary)</a:t>
                      </a:r>
                      <a:endParaRPr lang="en-IN" sz="14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int(10)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Primary key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663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blog_id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Foreign Key : blog table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663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comment_text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varchar(500)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Comment Text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663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user_id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Foreign Key : users table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663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customer_id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Foreign Key : customer table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663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341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3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 smtClean="0"/>
              <a:t>event_detail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304358"/>
              </p:ext>
            </p:extLst>
          </p:nvPr>
        </p:nvGraphicFramePr>
        <p:xfrm>
          <a:off x="2932670" y="2117127"/>
          <a:ext cx="5717060" cy="3542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0857"/>
                <a:gridCol w="1074719"/>
                <a:gridCol w="531819"/>
                <a:gridCol w="2459665"/>
              </a:tblGrid>
              <a:tr h="344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44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id (Primary)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int</a:t>
                      </a:r>
                      <a:r>
                        <a:rPr lang="en-IN" sz="1400" dirty="0">
                          <a:effectLst/>
                        </a:rPr>
                        <a:t>(10)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Primary key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44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customer_id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customers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44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user_id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users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44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event_number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Event number for the customer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44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budget_amount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Event Budget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44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custom_event_name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Event Name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44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event_date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date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Event date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44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44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17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task_master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365538"/>
              </p:ext>
            </p:extLst>
          </p:nvPr>
        </p:nvGraphicFramePr>
        <p:xfrm>
          <a:off x="3091291" y="2138505"/>
          <a:ext cx="6209229" cy="32737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8241"/>
                <a:gridCol w="1191305"/>
                <a:gridCol w="577603"/>
                <a:gridCol w="2912080"/>
              </a:tblGrid>
              <a:tr h="3523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523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id (Primary)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int(10)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Primary key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523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ed_id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int(11)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Foreign Key : event_details table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523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customer_id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int(11)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Foreign key : customers table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523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task_name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varchar(191)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Task Name (Category Name)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523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task_budget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varchar(191)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Task Budget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523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vendor_for_task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varchar(191)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Foreign key : vendors table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523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created_at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timestamp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 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551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updated_at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timestamp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Yes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8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realwedding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836860"/>
              </p:ext>
            </p:extLst>
          </p:nvPr>
        </p:nvGraphicFramePr>
        <p:xfrm>
          <a:off x="3211308" y="1816332"/>
          <a:ext cx="4985340" cy="42726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3717"/>
                <a:gridCol w="903717"/>
                <a:gridCol w="476686"/>
                <a:gridCol w="2701220"/>
              </a:tblGrid>
              <a:tr h="2537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30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id (Primary)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int(11)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Primary key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</a:tr>
              <a:tr h="2530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user_id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int(11)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 Key : users table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</a:tr>
              <a:tr h="4306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user_role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User role : customer or vendor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</a:tr>
              <a:tr h="2530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image_text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varchar(501)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Image description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</a:tr>
              <a:tr h="2530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image_name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varchar(64)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Image name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</a:tr>
              <a:tr h="2530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album_name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varchar(191)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Album name(Customer)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</a:tr>
              <a:tr h="4306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status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int(11)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if 0= Pending 1=approved , 2=rejected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</a:tr>
              <a:tr h="2530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category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varchar(100)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Category name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</a:tr>
              <a:tr h="2530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tags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varchar(500)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tags ',' seperated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</a:tr>
              <a:tr h="4306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likes_count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int(15)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Yes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Likes count updated on every like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</a:tr>
              <a:tr h="448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created_at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timestamp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</a:tr>
              <a:tr h="448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updated_at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timestamp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051" marR="25051" marT="25051" marB="25051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2628" marR="62628" marT="62628" marB="6262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6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like_realwedding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16784"/>
              </p:ext>
            </p:extLst>
          </p:nvPr>
        </p:nvGraphicFramePr>
        <p:xfrm>
          <a:off x="2824205" y="2214869"/>
          <a:ext cx="6237416" cy="29749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1914"/>
                <a:gridCol w="1093412"/>
                <a:gridCol w="596406"/>
                <a:gridCol w="3205684"/>
              </a:tblGrid>
              <a:tr h="396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965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id (Primary)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int(11)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Primary key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6365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realwedding_id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int(11)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Foreign Key : realwedding table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6365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user_id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int(11)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Foreign Key : users table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965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created_at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timestamp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 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122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updated_at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timestamp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42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Benefits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IN" b="1" dirty="0" smtClean="0"/>
              <a:t>Customers</a:t>
            </a:r>
            <a:endParaRPr lang="en-IN" dirty="0"/>
          </a:p>
          <a:p>
            <a:pPr lvl="1" fontAlgn="base"/>
            <a:r>
              <a:rPr lang="en-IN" dirty="0"/>
              <a:t>F</a:t>
            </a:r>
            <a:r>
              <a:rPr lang="en-IN" dirty="0" smtClean="0"/>
              <a:t>ind </a:t>
            </a:r>
            <a:r>
              <a:rPr lang="en-IN" dirty="0"/>
              <a:t>a vendor as per the customer’s requirements </a:t>
            </a:r>
          </a:p>
          <a:p>
            <a:pPr lvl="1" fontAlgn="base"/>
            <a:r>
              <a:rPr lang="en-IN" dirty="0"/>
              <a:t>Variety of choices at their fingertips  </a:t>
            </a:r>
            <a:r>
              <a:rPr lang="en-IN" dirty="0" smtClean="0"/>
              <a:t>35 categories</a:t>
            </a:r>
            <a:endParaRPr lang="en-IN" dirty="0"/>
          </a:p>
          <a:p>
            <a:pPr lvl="1" fontAlgn="base"/>
            <a:r>
              <a:rPr lang="en-IN" dirty="0"/>
              <a:t>Get </a:t>
            </a:r>
            <a:r>
              <a:rPr lang="en-IN" dirty="0" smtClean="0"/>
              <a:t>Ideas </a:t>
            </a:r>
            <a:r>
              <a:rPr lang="en-IN" dirty="0"/>
              <a:t>and tips</a:t>
            </a:r>
            <a:r>
              <a:rPr lang="en-IN" dirty="0" smtClean="0"/>
              <a:t> </a:t>
            </a:r>
            <a:r>
              <a:rPr lang="en-IN" dirty="0"/>
              <a:t>for wedding </a:t>
            </a:r>
            <a:r>
              <a:rPr lang="en-IN" dirty="0" smtClean="0"/>
              <a:t>from </a:t>
            </a:r>
            <a:r>
              <a:rPr lang="en-IN" dirty="0"/>
              <a:t>other users.</a:t>
            </a:r>
          </a:p>
          <a:p>
            <a:pPr lvl="1" fontAlgn="base"/>
            <a:r>
              <a:rPr lang="en-IN" dirty="0"/>
              <a:t>Share their own wedding experience </a:t>
            </a:r>
            <a:r>
              <a:rPr lang="en-IN" dirty="0" smtClean="0"/>
              <a:t>.</a:t>
            </a:r>
          </a:p>
          <a:p>
            <a:pPr lvl="1" fontAlgn="base"/>
            <a:r>
              <a:rPr lang="en-IN" dirty="0" smtClean="0"/>
              <a:t>Plan wedding without hassle. </a:t>
            </a:r>
          </a:p>
          <a:p>
            <a:pPr lvl="1" fontAlgn="base"/>
            <a:r>
              <a:rPr lang="en-IN" dirty="0" smtClean="0"/>
              <a:t>One wedding stop </a:t>
            </a:r>
            <a:endParaRPr lang="en-IN" dirty="0"/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fontAlgn="base"/>
            <a:r>
              <a:rPr lang="en-IN" b="1" dirty="0" smtClean="0"/>
              <a:t>Vendors</a:t>
            </a:r>
            <a:r>
              <a:rPr lang="en-IN" dirty="0" smtClean="0"/>
              <a:t> </a:t>
            </a:r>
            <a:endParaRPr lang="en-IN" dirty="0"/>
          </a:p>
          <a:p>
            <a:pPr lvl="1" fontAlgn="base"/>
            <a:r>
              <a:rPr lang="en-IN" dirty="0"/>
              <a:t>Digital </a:t>
            </a:r>
            <a:r>
              <a:rPr lang="en-IN" dirty="0" smtClean="0"/>
              <a:t>presence</a:t>
            </a:r>
            <a:endParaRPr lang="en-IN" dirty="0"/>
          </a:p>
          <a:p>
            <a:pPr lvl="1" fontAlgn="base"/>
            <a:r>
              <a:rPr lang="en-IN" dirty="0"/>
              <a:t>Easy to </a:t>
            </a:r>
            <a:r>
              <a:rPr lang="en-IN" dirty="0" smtClean="0"/>
              <a:t>share </a:t>
            </a:r>
            <a:r>
              <a:rPr lang="en-IN" dirty="0"/>
              <a:t>p</a:t>
            </a:r>
            <a:r>
              <a:rPr lang="en-IN" dirty="0" smtClean="0"/>
              <a:t>ortfolio</a:t>
            </a:r>
            <a:endParaRPr lang="en-IN" dirty="0"/>
          </a:p>
          <a:p>
            <a:pPr lvl="1" fontAlgn="base"/>
            <a:r>
              <a:rPr lang="en-IN" dirty="0" smtClean="0"/>
              <a:t>Share </a:t>
            </a:r>
            <a:r>
              <a:rPr lang="en-IN" dirty="0"/>
              <a:t>the </a:t>
            </a:r>
            <a:r>
              <a:rPr lang="en-IN" dirty="0" smtClean="0"/>
              <a:t>latest </a:t>
            </a:r>
            <a:r>
              <a:rPr lang="en-IN" dirty="0"/>
              <a:t>work and ideas </a:t>
            </a:r>
          </a:p>
          <a:p>
            <a:pPr lvl="1" fontAlgn="base"/>
            <a:r>
              <a:rPr lang="en-IN" dirty="0"/>
              <a:t>Periodic s</a:t>
            </a:r>
            <a:r>
              <a:rPr lang="en-IN" dirty="0" smtClean="0"/>
              <a:t>tatistics and reports </a:t>
            </a:r>
          </a:p>
          <a:p>
            <a:pPr lvl="1" fontAlgn="base"/>
            <a:r>
              <a:rPr lang="en-IN" dirty="0" smtClean="0"/>
              <a:t>Connects them to customers</a:t>
            </a:r>
            <a:endParaRPr lang="en-IN" dirty="0"/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6029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vendor_tag_realwedding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501820"/>
              </p:ext>
            </p:extLst>
          </p:nvPr>
        </p:nvGraphicFramePr>
        <p:xfrm>
          <a:off x="3302000" y="2282317"/>
          <a:ext cx="4762500" cy="2841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4500"/>
                <a:gridCol w="866775"/>
                <a:gridCol w="457200"/>
                <a:gridCol w="1724025"/>
              </a:tblGrid>
              <a:tr h="2413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id (Primary)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int(11)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user_id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Foreign Key : users table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96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vendor_id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varchar(11)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Foreign Key : vendors table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7747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real_photo_id_albumname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varchar(100)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Foreign Key : realwedding table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created_at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timestamp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updated_at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timestamp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56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shortlist</a:t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424915"/>
              </p:ext>
            </p:extLst>
          </p:nvPr>
        </p:nvGraphicFramePr>
        <p:xfrm>
          <a:off x="2992437" y="2238041"/>
          <a:ext cx="6233941" cy="3017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3510"/>
                <a:gridCol w="1099396"/>
                <a:gridCol w="579902"/>
                <a:gridCol w="3141133"/>
              </a:tblGrid>
              <a:tr h="3314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314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id (Primary)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int(10)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Primary key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314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vendor_id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Foreign Key : </a:t>
                      </a:r>
                      <a:r>
                        <a:rPr lang="en-IN" sz="1400" dirty="0" smtClean="0">
                          <a:effectLst/>
                        </a:rPr>
                        <a:t>vendors table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314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customer_id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varchar</a:t>
                      </a:r>
                      <a:r>
                        <a:rPr lang="en-IN" sz="1400" dirty="0">
                          <a:effectLst/>
                        </a:rPr>
                        <a:t>(191)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Foreign Key : </a:t>
                      </a:r>
                      <a:r>
                        <a:rPr lang="en-IN" sz="1400" dirty="0" smtClean="0">
                          <a:effectLst/>
                        </a:rPr>
                        <a:t>customers table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314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category_id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categories_master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937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user_id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varchar(191)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users table ( user id of vendor)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314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35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0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review</a:t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51239"/>
              </p:ext>
            </p:extLst>
          </p:nvPr>
        </p:nvGraphicFramePr>
        <p:xfrm>
          <a:off x="3302000" y="2539237"/>
          <a:ext cx="4762843" cy="32113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312"/>
                <a:gridCol w="1054547"/>
                <a:gridCol w="556244"/>
                <a:gridCol w="2062740"/>
              </a:tblGrid>
              <a:tr h="2943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943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id (Primary)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Primary key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943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user_id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users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943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vendor_id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Foreign Key : </a:t>
                      </a:r>
                      <a:r>
                        <a:rPr lang="en-IN" sz="1400" dirty="0" smtClean="0">
                          <a:effectLst/>
                        </a:rPr>
                        <a:t>vendors table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272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review_text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varchar(500)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Review text written by customer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943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rating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Rating given by user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064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reply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varchar(500)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Reply text given by vendor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943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864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4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inquiry</a:t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899280"/>
              </p:ext>
            </p:extLst>
          </p:nvPr>
        </p:nvGraphicFramePr>
        <p:xfrm>
          <a:off x="3301999" y="2639695"/>
          <a:ext cx="5306541" cy="3011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6327"/>
                <a:gridCol w="1228608"/>
                <a:gridCol w="627374"/>
                <a:gridCol w="2274232"/>
              </a:tblGrid>
              <a:tr h="3011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01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id (Primary)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Primary key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01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customer_id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users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01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vendor_id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Foreign Key : </a:t>
                      </a:r>
                      <a:r>
                        <a:rPr lang="en-IN" sz="1400" dirty="0" smtClean="0">
                          <a:effectLst/>
                        </a:rPr>
                        <a:t>vendors table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01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event_date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date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Event date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01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message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varchar(250)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Inquiry message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01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seen_flag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Yes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notification seen flag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01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phone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varchar(15)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Phone number if updated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01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01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7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leads</a:t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843360"/>
              </p:ext>
            </p:extLst>
          </p:nvPr>
        </p:nvGraphicFramePr>
        <p:xfrm>
          <a:off x="3302000" y="2904615"/>
          <a:ext cx="4515708" cy="2453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854"/>
                <a:gridCol w="966867"/>
                <a:gridCol w="527382"/>
                <a:gridCol w="2043605"/>
              </a:tblGrid>
              <a:tr h="283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30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id (Primary)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Primary key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869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vendor_id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vendors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869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customer_id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customers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830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5363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57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name : </a:t>
            </a:r>
            <a:r>
              <a:rPr lang="en-IN" b="1" dirty="0" err="1"/>
              <a:t>vendor_profile_view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997851"/>
              </p:ext>
            </p:extLst>
          </p:nvPr>
        </p:nvGraphicFramePr>
        <p:xfrm>
          <a:off x="3302000" y="2904615"/>
          <a:ext cx="4713417" cy="2311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67"/>
                <a:gridCol w="1009199"/>
                <a:gridCol w="550472"/>
                <a:gridCol w="2133079"/>
              </a:tblGrid>
              <a:tr h="2904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904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id (Primary)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Primary key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997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customer_id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Foreign Key : customers table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4997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vendor_id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varchar(11)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No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 : vendors table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2904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created_at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</a:tr>
              <a:tr h="3813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updated_at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1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24" y="1880734"/>
            <a:ext cx="10058400" cy="1450757"/>
          </a:xfrm>
        </p:spPr>
        <p:txBody>
          <a:bodyPr/>
          <a:lstStyle/>
          <a:p>
            <a:r>
              <a:rPr lang="en-IN" dirty="0" smtClean="0"/>
              <a:t>Screenshots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2430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469162"/>
          </a:xfrm>
        </p:spPr>
        <p:txBody>
          <a:bodyPr>
            <a:noAutofit/>
          </a:bodyPr>
          <a:lstStyle/>
          <a:p>
            <a:r>
              <a:rPr lang="en-IN" sz="3200" dirty="0" smtClean="0"/>
              <a:t>Home Page</a:t>
            </a: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-1180" r="-896" b="55094"/>
          <a:stretch/>
        </p:blipFill>
        <p:spPr>
          <a:xfrm>
            <a:off x="932524" y="755765"/>
            <a:ext cx="4604689" cy="5372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2"/>
          <a:stretch/>
        </p:blipFill>
        <p:spPr>
          <a:xfrm>
            <a:off x="6708040" y="755765"/>
            <a:ext cx="4065811" cy="58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03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20" y="1042421"/>
            <a:ext cx="5567893" cy="2557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74" y="3599936"/>
            <a:ext cx="4964586" cy="253885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97280" y="286604"/>
            <a:ext cx="10058400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Login and Register Popup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82037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Tysu\Desktop\Anmol Report\cust reg validation.png"/>
          <p:cNvPicPr/>
          <p:nvPr/>
        </p:nvPicPr>
        <p:blipFill>
          <a:blip r:embed="rId2"/>
          <a:srcRect b="62899"/>
          <a:stretch>
            <a:fillRect/>
          </a:stretch>
        </p:blipFill>
        <p:spPr bwMode="auto">
          <a:xfrm>
            <a:off x="3169285" y="696277"/>
            <a:ext cx="5853430" cy="5465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424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h3JLVDUKlH2SNRmoI1jtACCwr0CozmeAnjiZ3ZXzHOXd0SLowhHLRF1JuMNxd9BEUmHARICGbirnp_8u2Xa2J6zKqwUxw8SO3cMMMupHCg7juCqKtRHWsICajCzez-z15FNjjJ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74" y="1095334"/>
            <a:ext cx="7422292" cy="417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992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5"/>
          <a:stretch/>
        </p:blipFill>
        <p:spPr>
          <a:xfrm>
            <a:off x="2315561" y="1128101"/>
            <a:ext cx="7315200" cy="481947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97280" y="286604"/>
            <a:ext cx="10058400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Event Manager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311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" t="-256" r="337" b="51637"/>
          <a:stretch/>
        </p:blipFill>
        <p:spPr>
          <a:xfrm>
            <a:off x="192191" y="602577"/>
            <a:ext cx="5755528" cy="53372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01"/>
          <a:stretch/>
        </p:blipFill>
        <p:spPr>
          <a:xfrm>
            <a:off x="6289627" y="602577"/>
            <a:ext cx="5276297" cy="518019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88379" y="97134"/>
            <a:ext cx="10058400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Browse Vendor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64657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66"/>
          <a:stretch/>
        </p:blipFill>
        <p:spPr>
          <a:xfrm>
            <a:off x="247483" y="315589"/>
            <a:ext cx="5384574" cy="56443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8"/>
          <a:stretch/>
        </p:blipFill>
        <p:spPr>
          <a:xfrm>
            <a:off x="5971441" y="315589"/>
            <a:ext cx="5330915" cy="51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2"/>
          <a:stretch/>
        </p:blipFill>
        <p:spPr>
          <a:xfrm>
            <a:off x="579957" y="436970"/>
            <a:ext cx="4428981" cy="5534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60" y="493614"/>
            <a:ext cx="6246455" cy="4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8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6"/>
          <a:stretch/>
        </p:blipFill>
        <p:spPr>
          <a:xfrm>
            <a:off x="5955258" y="445062"/>
            <a:ext cx="5330915" cy="4984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67" y="445062"/>
            <a:ext cx="5327023" cy="52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5" y="1064740"/>
            <a:ext cx="5667839" cy="45539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74" y="1064740"/>
            <a:ext cx="5373172" cy="426720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97280" y="286604"/>
            <a:ext cx="10058400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Filter by price range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98104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9" y="651325"/>
            <a:ext cx="6451449" cy="50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85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75"/>
          <a:stretch/>
        </p:blipFill>
        <p:spPr>
          <a:xfrm>
            <a:off x="545790" y="347957"/>
            <a:ext cx="4485797" cy="5429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11" y="687823"/>
            <a:ext cx="4702841" cy="437501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776372" y="113376"/>
            <a:ext cx="4150223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Vendor Profile View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50436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4" r="-506" b="18329"/>
          <a:stretch/>
        </p:blipFill>
        <p:spPr>
          <a:xfrm>
            <a:off x="1183729" y="655455"/>
            <a:ext cx="3987082" cy="5313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081" y="655455"/>
            <a:ext cx="4632289" cy="2472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081" y="3223233"/>
            <a:ext cx="3479200" cy="16107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83730" y="113376"/>
            <a:ext cx="8742866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Vendor Profile View Subcategory Tab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4672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0"/>
          <a:stretch/>
        </p:blipFill>
        <p:spPr>
          <a:xfrm>
            <a:off x="2128206" y="501706"/>
            <a:ext cx="3204446" cy="53452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47" y="501706"/>
            <a:ext cx="3240596" cy="549044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22923" y="32544"/>
            <a:ext cx="4150223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Vendor Profile View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7716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1" y="640226"/>
            <a:ext cx="11625263" cy="5308600"/>
          </a:xfrm>
        </p:spPr>
      </p:pic>
    </p:spTree>
    <p:extLst>
      <p:ext uri="{BB962C8B-B14F-4D97-AF65-F5344CB8AC3E}">
        <p14:creationId xmlns:p14="http://schemas.microsoft.com/office/powerpoint/2010/main" val="38608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12" y="1100518"/>
            <a:ext cx="9136579" cy="358297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83313" y="302846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Vendor Profile Review Tab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698510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72" y="784928"/>
            <a:ext cx="6668852" cy="472200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83313" y="302846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Vendor Profile Review Form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21785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90"/>
          <a:stretch/>
        </p:blipFill>
        <p:spPr>
          <a:xfrm>
            <a:off x="6326049" y="404602"/>
            <a:ext cx="4427492" cy="5445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12"/>
          <a:stretch/>
        </p:blipFill>
        <p:spPr>
          <a:xfrm>
            <a:off x="619059" y="404602"/>
            <a:ext cx="5273272" cy="56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64"/>
          <a:stretch/>
        </p:blipFill>
        <p:spPr>
          <a:xfrm>
            <a:off x="1136821" y="570238"/>
            <a:ext cx="4978331" cy="5506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 b="15280"/>
          <a:stretch/>
        </p:blipFill>
        <p:spPr>
          <a:xfrm>
            <a:off x="6706943" y="324203"/>
            <a:ext cx="4411514" cy="581008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50342" y="117552"/>
            <a:ext cx="1652815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Blogs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87975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95" y="1043799"/>
            <a:ext cx="9877241" cy="493862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83313" y="302846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Comments in Blog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61218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t="-472" r="-340" b="49617"/>
          <a:stretch/>
        </p:blipFill>
        <p:spPr>
          <a:xfrm>
            <a:off x="1178200" y="560173"/>
            <a:ext cx="3655805" cy="5351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1"/>
          <a:stretch/>
        </p:blipFill>
        <p:spPr>
          <a:xfrm>
            <a:off x="6863085" y="453152"/>
            <a:ext cx="3931689" cy="560221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07811" y="91011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Browse Real Wedding photos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260026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Tysu\Desktop\Anmol Report\RealWeddingPhoto-59-2019-06-21-14_39_26.png"/>
          <p:cNvPicPr/>
          <p:nvPr/>
        </p:nvPicPr>
        <p:blipFill rotWithShape="1">
          <a:blip r:embed="rId2"/>
          <a:srcRect b="23012"/>
          <a:stretch/>
        </p:blipFill>
        <p:spPr bwMode="auto">
          <a:xfrm>
            <a:off x="3455275" y="725213"/>
            <a:ext cx="5089635" cy="4918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33271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26577" y="290736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Browse Real Wedding Albums</a:t>
            </a:r>
            <a:endParaRPr lang="en-IN" sz="3200" dirty="0"/>
          </a:p>
        </p:txBody>
      </p:sp>
      <p:pic>
        <p:nvPicPr>
          <p:cNvPr id="5" name="Picture 4" descr="C:\Users\Tysu\Desktop\Anmol Report\screencapture-qualities-myshadimyplan-RealAlbums-2019-06-21-14_50_11.png"/>
          <p:cNvPicPr/>
          <p:nvPr/>
        </p:nvPicPr>
        <p:blipFill rotWithShape="1">
          <a:blip r:embed="rId2"/>
          <a:srcRect b="27877"/>
          <a:stretch/>
        </p:blipFill>
        <p:spPr bwMode="auto">
          <a:xfrm>
            <a:off x="444062" y="833247"/>
            <a:ext cx="5263055" cy="414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Tysu\Desktop\Anmol Report\screencapture-qualities-myshadimyplan-ShowAlbum-184-Alice-Bob-2019-06-21-14_53_17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6586" y="833247"/>
            <a:ext cx="5943600" cy="502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26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86"/>
          <a:stretch/>
        </p:blipFill>
        <p:spPr>
          <a:xfrm>
            <a:off x="1285103" y="684198"/>
            <a:ext cx="3901892" cy="52502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1" r="11855" b="7926"/>
          <a:stretch/>
        </p:blipFill>
        <p:spPr>
          <a:xfrm>
            <a:off x="6319880" y="641294"/>
            <a:ext cx="4329239" cy="2068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12"/>
          <a:stretch/>
        </p:blipFill>
        <p:spPr>
          <a:xfrm>
            <a:off x="5955843" y="2925270"/>
            <a:ext cx="5057311" cy="31073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40762" y="172132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My Blogs &amp; Create/Edit Blog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4729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9"/>
          <a:stretch/>
        </p:blipFill>
        <p:spPr>
          <a:xfrm>
            <a:off x="1501303" y="1440383"/>
            <a:ext cx="9045586" cy="394891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83313" y="302846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Tags in Blogs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496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 Case Customer For 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86" y="363485"/>
            <a:ext cx="4363874" cy="575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93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61"/>
          <a:stretch/>
        </p:blipFill>
        <p:spPr>
          <a:xfrm>
            <a:off x="2347206" y="715674"/>
            <a:ext cx="7142405" cy="2480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9"/>
          <a:stretch/>
        </p:blipFill>
        <p:spPr>
          <a:xfrm>
            <a:off x="2388570" y="3269659"/>
            <a:ext cx="7101041" cy="269417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2489" y="173402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Real Wedding Album Creation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25509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740" y="1840274"/>
            <a:ext cx="10058400" cy="1450757"/>
          </a:xfrm>
        </p:spPr>
        <p:txBody>
          <a:bodyPr/>
          <a:lstStyle/>
          <a:p>
            <a:r>
              <a:rPr lang="en-IN" dirty="0" smtClean="0"/>
              <a:t>Vendor Side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9812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6"/>
          <a:stretch/>
        </p:blipFill>
        <p:spPr>
          <a:xfrm>
            <a:off x="6618965" y="517890"/>
            <a:ext cx="5403102" cy="5146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3098"/>
          <a:stretch/>
        </p:blipFill>
        <p:spPr>
          <a:xfrm>
            <a:off x="266536" y="839166"/>
            <a:ext cx="6102828" cy="398937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8167" y="283309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Vendor Landing Page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918189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32" y="1513211"/>
            <a:ext cx="9750138" cy="338447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82032" y="821830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OTP verification page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893277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2"/>
          <a:stretch/>
        </p:blipFill>
        <p:spPr>
          <a:xfrm>
            <a:off x="4341676" y="766118"/>
            <a:ext cx="3313716" cy="52462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5831" y="296956"/>
            <a:ext cx="45374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Vendor Account Creation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797919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483552" y="1360856"/>
            <a:ext cx="5724298" cy="3293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66"/>
          <a:stretch/>
        </p:blipFill>
        <p:spPr>
          <a:xfrm>
            <a:off x="6651749" y="1360855"/>
            <a:ext cx="4809781" cy="32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617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Tysu\Desktop\Anmol Report\validation BusinessProfileCreation-2019-06-21-17_01_24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314544"/>
            <a:ext cx="5943600" cy="61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7957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65"/>
          <a:stretch/>
        </p:blipFill>
        <p:spPr>
          <a:xfrm>
            <a:off x="1834641" y="890124"/>
            <a:ext cx="8583677" cy="437779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83313" y="302846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Vendor Dashboard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21306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49"/>
          <a:stretch/>
        </p:blipFill>
        <p:spPr>
          <a:xfrm>
            <a:off x="6221152" y="3553123"/>
            <a:ext cx="4418031" cy="2420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43"/>
          <a:stretch/>
        </p:blipFill>
        <p:spPr>
          <a:xfrm>
            <a:off x="6178536" y="712099"/>
            <a:ext cx="4503265" cy="2717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21"/>
          <a:stretch/>
        </p:blipFill>
        <p:spPr>
          <a:xfrm>
            <a:off x="808552" y="3553122"/>
            <a:ext cx="4450221" cy="2420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-1255" r="211" b="34505"/>
          <a:stretch/>
        </p:blipFill>
        <p:spPr>
          <a:xfrm>
            <a:off x="734362" y="712099"/>
            <a:ext cx="4598603" cy="257716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34362" y="242937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Graphs Generated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06495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17" y="623087"/>
            <a:ext cx="4953792" cy="49563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71" y="1051964"/>
            <a:ext cx="3183596" cy="367471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324517" y="153925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Shortlist Dashboard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9360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ndor Use Case For 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58" y="599089"/>
            <a:ext cx="4251927" cy="539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8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01"/>
          <a:stretch/>
        </p:blipFill>
        <p:spPr>
          <a:xfrm>
            <a:off x="2348585" y="968788"/>
            <a:ext cx="6740665" cy="531733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348585" y="417536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Inquiry Dashboard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090940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8" y="523965"/>
            <a:ext cx="6093302" cy="53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31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6"/>
          <a:stretch/>
        </p:blipFill>
        <p:spPr>
          <a:xfrm>
            <a:off x="642552" y="735573"/>
            <a:ext cx="4450030" cy="5188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40"/>
          <a:stretch/>
        </p:blipFill>
        <p:spPr>
          <a:xfrm>
            <a:off x="6137188" y="735573"/>
            <a:ext cx="4691043" cy="528620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37108" y="153634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Edit Business Profile and Portfolio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931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9"/>
          <a:stretch/>
        </p:blipFill>
        <p:spPr>
          <a:xfrm>
            <a:off x="686408" y="995056"/>
            <a:ext cx="4148110" cy="3685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59"/>
          <a:stretch/>
        </p:blipFill>
        <p:spPr>
          <a:xfrm>
            <a:off x="6308517" y="286602"/>
            <a:ext cx="4386213" cy="3136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11087" b="8060"/>
          <a:stretch/>
        </p:blipFill>
        <p:spPr>
          <a:xfrm>
            <a:off x="6248155" y="3592862"/>
            <a:ext cx="4828125" cy="257012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51916" y="347725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Real Wedding Photos Dashboard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789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80" y="0"/>
            <a:ext cx="381884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39399" y="162163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My Profile view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974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740" y="1840274"/>
            <a:ext cx="10058400" cy="1450757"/>
          </a:xfrm>
        </p:spPr>
        <p:txBody>
          <a:bodyPr/>
          <a:lstStyle/>
          <a:p>
            <a:r>
              <a:rPr lang="en-IN" dirty="0" smtClean="0"/>
              <a:t>Admin Side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562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55" y="798912"/>
            <a:ext cx="9119724" cy="439361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8470" y="153925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Admin Dashboard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198042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79" y="1471001"/>
            <a:ext cx="8212048" cy="40432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348379" y="368109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Blogs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050776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3"/>
          <a:stretch/>
        </p:blipFill>
        <p:spPr>
          <a:xfrm>
            <a:off x="3039763" y="804861"/>
            <a:ext cx="5654144" cy="546129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8470" y="153925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Blog approve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391830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774" y="752383"/>
            <a:ext cx="6249571" cy="28814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774" y="3241028"/>
            <a:ext cx="6311788" cy="289455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558524" y="283221"/>
            <a:ext cx="5756601" cy="4691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 smtClean="0"/>
              <a:t>Real wedding approve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5360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nal Report be your own event manager activity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224" y="346843"/>
            <a:ext cx="3449472" cy="579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3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Testing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During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Post development</a:t>
            </a:r>
            <a:r>
              <a:rPr lang="en-IN" dirty="0"/>
              <a:t> </a:t>
            </a:r>
            <a:r>
              <a:rPr lang="en-IN" dirty="0" smtClean="0"/>
              <a:t>: 2 Iterations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Test Cases :</a:t>
            </a:r>
          </a:p>
          <a:p>
            <a:pPr marL="0" indent="0">
              <a:buNone/>
            </a:pPr>
            <a:r>
              <a:rPr lang="en-IN" dirty="0" smtClean="0"/>
              <a:t>	Customer user : 170 cases </a:t>
            </a:r>
          </a:p>
          <a:p>
            <a:pPr marL="0" indent="0">
              <a:buNone/>
            </a:pPr>
            <a:r>
              <a:rPr lang="en-IN" dirty="0" smtClean="0"/>
              <a:t>	Vendor user : 154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 Tools : </a:t>
            </a:r>
            <a:r>
              <a:rPr lang="en-IN" dirty="0" err="1" smtClean="0"/>
              <a:t>Trello</a:t>
            </a:r>
            <a:r>
              <a:rPr lang="en-IN" dirty="0" smtClean="0"/>
              <a:t> , google sheets </a:t>
            </a:r>
          </a:p>
        </p:txBody>
      </p:sp>
    </p:spTree>
    <p:extLst>
      <p:ext uri="{BB962C8B-B14F-4D97-AF65-F5344CB8AC3E}">
        <p14:creationId xmlns:p14="http://schemas.microsoft.com/office/powerpoint/2010/main" val="20188644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Enhancements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Implement vendor booking</a:t>
            </a:r>
          </a:p>
          <a:p>
            <a:r>
              <a:rPr lang="en-IN" dirty="0" smtClean="0"/>
              <a:t>Vendor membership packages</a:t>
            </a:r>
          </a:p>
          <a:p>
            <a:r>
              <a:rPr lang="en-IN" dirty="0" smtClean="0"/>
              <a:t>Promotional emails </a:t>
            </a:r>
          </a:p>
        </p:txBody>
      </p:sp>
    </p:spTree>
    <p:extLst>
      <p:ext uri="{BB962C8B-B14F-4D97-AF65-F5344CB8AC3E}">
        <p14:creationId xmlns:p14="http://schemas.microsoft.com/office/powerpoint/2010/main" val="87902036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1B0B28"/>
      </a:dk1>
      <a:lt1>
        <a:srgbClr val="FFFFFF"/>
      </a:lt1>
      <a:dk2>
        <a:srgbClr val="FFFFFF"/>
      </a:dk2>
      <a:lt2>
        <a:srgbClr val="FFFFFF"/>
      </a:lt2>
      <a:accent1>
        <a:srgbClr val="7030A0"/>
      </a:accent1>
      <a:accent2>
        <a:srgbClr val="3817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BFBFBF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410</TotalTime>
  <Words>2055</Words>
  <Application>Microsoft Office PowerPoint</Application>
  <PresentationFormat>Widescreen</PresentationFormat>
  <Paragraphs>1076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Retrospect</vt:lpstr>
      <vt:lpstr> Wedding Planner</vt:lpstr>
      <vt:lpstr>Internship Details</vt:lpstr>
      <vt:lpstr>What is MyShadiMyPlan ?</vt:lpstr>
      <vt:lpstr>Benefits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Diagram</vt:lpstr>
      <vt:lpstr>Data Dictionary</vt:lpstr>
      <vt:lpstr>Table name : users</vt:lpstr>
      <vt:lpstr>Table name : admin </vt:lpstr>
      <vt:lpstr>Table name : categories_master</vt:lpstr>
      <vt:lpstr>Table : sub_categories_master</vt:lpstr>
      <vt:lpstr>Table name : city_master</vt:lpstr>
      <vt:lpstr>Table name : customers </vt:lpstr>
      <vt:lpstr>Table name : vendors</vt:lpstr>
      <vt:lpstr>Table name : vendors</vt:lpstr>
      <vt:lpstr>Table name : vendors</vt:lpstr>
      <vt:lpstr>Table name : vendors</vt:lpstr>
      <vt:lpstr>Table name : photos_of_vendor </vt:lpstr>
      <vt:lpstr>Table name : videos_of_vendor </vt:lpstr>
      <vt:lpstr>Table name : business_details_trans </vt:lpstr>
      <vt:lpstr>Table name : business_details_trans </vt:lpstr>
      <vt:lpstr>Table name : business_details_trans </vt:lpstr>
      <vt:lpstr>Table name : blog </vt:lpstr>
      <vt:lpstr>Table name : block_transaction </vt:lpstr>
      <vt:lpstr>Table name : comments </vt:lpstr>
      <vt:lpstr>Table name : event_detail</vt:lpstr>
      <vt:lpstr>Table name : task_master </vt:lpstr>
      <vt:lpstr>Table name : realwedding </vt:lpstr>
      <vt:lpstr>Table name : like_realwedding </vt:lpstr>
      <vt:lpstr>Table name : vendor_tag_realwedding </vt:lpstr>
      <vt:lpstr>Table name : shortlist </vt:lpstr>
      <vt:lpstr>Table name : review </vt:lpstr>
      <vt:lpstr>Table name : inquiry </vt:lpstr>
      <vt:lpstr>Table name : leads </vt:lpstr>
      <vt:lpstr>Table name : vendor_profile_view </vt:lpstr>
      <vt:lpstr>Screenshots 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Vendor 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Side</vt:lpstr>
      <vt:lpstr>PowerPoint Presentation</vt:lpstr>
      <vt:lpstr>PowerPoint Presentation</vt:lpstr>
      <vt:lpstr>PowerPoint Presentation</vt:lpstr>
      <vt:lpstr>PowerPoint Presentation</vt:lpstr>
      <vt:lpstr>Testing </vt:lpstr>
      <vt:lpstr>Future Enhancements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Shadi My Plan</dc:title>
  <dc:creator>Amin</dc:creator>
  <cp:lastModifiedBy>Amin</cp:lastModifiedBy>
  <cp:revision>58</cp:revision>
  <dcterms:created xsi:type="dcterms:W3CDTF">2019-06-12T16:26:30Z</dcterms:created>
  <dcterms:modified xsi:type="dcterms:W3CDTF">2019-06-24T18:43:04Z</dcterms:modified>
</cp:coreProperties>
</file>